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121" d="100"/>
          <a:sy n="121" d="100"/>
        </p:scale>
        <p:origin x="7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FDFDFD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FDFDFD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FDFDFD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218598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2192000" cy="2186305"/>
          </a:xfrm>
          <a:custGeom>
            <a:avLst/>
            <a:gdLst/>
            <a:ahLst/>
            <a:cxnLst/>
            <a:rect l="l" t="t" r="r" b="b"/>
            <a:pathLst>
              <a:path w="12192000" h="2186305">
                <a:moveTo>
                  <a:pt x="12191999" y="0"/>
                </a:moveTo>
                <a:lnTo>
                  <a:pt x="0" y="0"/>
                </a:lnTo>
                <a:lnTo>
                  <a:pt x="0" y="1887537"/>
                </a:lnTo>
                <a:lnTo>
                  <a:pt x="1996016" y="1887537"/>
                </a:lnTo>
                <a:lnTo>
                  <a:pt x="2377016" y="2173287"/>
                </a:lnTo>
                <a:lnTo>
                  <a:pt x="2385483" y="2176462"/>
                </a:lnTo>
                <a:lnTo>
                  <a:pt x="2398183" y="2181225"/>
                </a:lnTo>
                <a:lnTo>
                  <a:pt x="2410883" y="2185987"/>
                </a:lnTo>
                <a:lnTo>
                  <a:pt x="2421466" y="2185987"/>
                </a:lnTo>
                <a:lnTo>
                  <a:pt x="2434166" y="2185987"/>
                </a:lnTo>
                <a:lnTo>
                  <a:pt x="2444749" y="2181225"/>
                </a:lnTo>
                <a:lnTo>
                  <a:pt x="2457449" y="2176462"/>
                </a:lnTo>
                <a:lnTo>
                  <a:pt x="2465916" y="2173287"/>
                </a:lnTo>
                <a:lnTo>
                  <a:pt x="2846916" y="1887537"/>
                </a:lnTo>
                <a:lnTo>
                  <a:pt x="12191999" y="1887537"/>
                </a:lnTo>
                <a:lnTo>
                  <a:pt x="12191999" y="0"/>
                </a:lnTo>
                <a:close/>
              </a:path>
            </a:pathLst>
          </a:custGeom>
          <a:ln w="9524">
            <a:solidFill>
              <a:srgbClr val="00C6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4539" y="1806828"/>
            <a:ext cx="11142921" cy="1713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FDFDFD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8448" y="2577312"/>
            <a:ext cx="10555103" cy="3275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-1066800"/>
            <a:ext cx="12192000" cy="5200650"/>
            <a:chOff x="0" y="0"/>
            <a:chExt cx="12192000" cy="5200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06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5200650"/>
            </a:xfrm>
            <a:custGeom>
              <a:avLst/>
              <a:gdLst/>
              <a:ahLst/>
              <a:cxnLst/>
              <a:rect l="l" t="t" r="r" b="b"/>
              <a:pathLst>
                <a:path w="12192000" h="5200650">
                  <a:moveTo>
                    <a:pt x="0" y="0"/>
                  </a:moveTo>
                  <a:lnTo>
                    <a:pt x="0" y="4902200"/>
                  </a:lnTo>
                  <a:lnTo>
                    <a:pt x="1996016" y="4902200"/>
                  </a:lnTo>
                  <a:lnTo>
                    <a:pt x="2377016" y="5187950"/>
                  </a:lnTo>
                  <a:lnTo>
                    <a:pt x="2385483" y="5191125"/>
                  </a:lnTo>
                  <a:lnTo>
                    <a:pt x="2398183" y="5195887"/>
                  </a:lnTo>
                  <a:lnTo>
                    <a:pt x="2410883" y="5200650"/>
                  </a:lnTo>
                  <a:lnTo>
                    <a:pt x="2421466" y="5200650"/>
                  </a:lnTo>
                  <a:lnTo>
                    <a:pt x="2434166" y="5200650"/>
                  </a:lnTo>
                  <a:lnTo>
                    <a:pt x="2444749" y="5195887"/>
                  </a:lnTo>
                  <a:lnTo>
                    <a:pt x="2457449" y="5191125"/>
                  </a:lnTo>
                  <a:lnTo>
                    <a:pt x="2465916" y="5187950"/>
                  </a:lnTo>
                  <a:lnTo>
                    <a:pt x="2846916" y="4902200"/>
                  </a:lnTo>
                  <a:lnTo>
                    <a:pt x="12191999" y="4902200"/>
                  </a:lnTo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9201" y="4352783"/>
            <a:ext cx="716343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solidFill>
                  <a:srgbClr val="FDFDFD"/>
                </a:solidFill>
                <a:latin typeface="Century Gothic"/>
                <a:cs typeface="Century Gothic"/>
              </a:rPr>
              <a:t>MSSP</a:t>
            </a:r>
            <a:r>
              <a:rPr sz="5400" b="1" spc="-45" dirty="0">
                <a:solidFill>
                  <a:srgbClr val="FDFDFD"/>
                </a:solidFill>
                <a:latin typeface="Century Gothic"/>
                <a:cs typeface="Century Gothic"/>
              </a:rPr>
              <a:t> </a:t>
            </a:r>
            <a:r>
              <a:rPr sz="5400" b="1" spc="-5" dirty="0">
                <a:solidFill>
                  <a:srgbClr val="FDFDFD"/>
                </a:solidFill>
                <a:latin typeface="Century Gothic"/>
                <a:cs typeface="Century Gothic"/>
              </a:rPr>
              <a:t>608</a:t>
            </a:r>
            <a:r>
              <a:rPr sz="5400" b="1" spc="-30" dirty="0">
                <a:solidFill>
                  <a:srgbClr val="FDFDFD"/>
                </a:solidFill>
                <a:latin typeface="Century Gothic"/>
                <a:cs typeface="Century Gothic"/>
              </a:rPr>
              <a:t> </a:t>
            </a:r>
            <a:r>
              <a:rPr lang="en-US" sz="5400" b="1" spc="-5">
                <a:solidFill>
                  <a:srgbClr val="FDFDFD"/>
                </a:solidFill>
                <a:latin typeface="Century Gothic"/>
                <a:cs typeface="Century Gothic"/>
              </a:rPr>
              <a:t>Lecture</a:t>
            </a:r>
            <a:r>
              <a:rPr lang="en-US" sz="5400" b="1" spc="-35">
                <a:solidFill>
                  <a:srgbClr val="FDFDFD"/>
                </a:solidFill>
                <a:latin typeface="Century Gothic"/>
                <a:cs typeface="Century Gothic"/>
              </a:rPr>
              <a:t> </a:t>
            </a:r>
            <a:r>
              <a:rPr lang="en-US" sz="5400" b="1">
                <a:solidFill>
                  <a:srgbClr val="FDFDFD"/>
                </a:solidFill>
                <a:latin typeface="Century Gothic"/>
                <a:cs typeface="Century Gothic"/>
              </a:rPr>
              <a:t>1</a:t>
            </a:r>
            <a:endParaRPr sz="5400" dirty="0">
              <a:latin typeface="Century Gothic"/>
              <a:cs typeface="Century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201" y="5230047"/>
            <a:ext cx="10673600" cy="5365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485890" cy="6858000"/>
            <a:chOff x="0" y="0"/>
            <a:chExt cx="648589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6485890" cy="6858000"/>
            </a:xfrm>
            <a:custGeom>
              <a:avLst/>
              <a:gdLst/>
              <a:ahLst/>
              <a:cxnLst/>
              <a:rect l="l" t="t" r="r" b="b"/>
              <a:pathLst>
                <a:path w="6485890" h="6858000">
                  <a:moveTo>
                    <a:pt x="6485466" y="6857999"/>
                  </a:moveTo>
                  <a:lnTo>
                    <a:pt x="0" y="6857999"/>
                  </a:lnTo>
                  <a:lnTo>
                    <a:pt x="0" y="0"/>
                  </a:lnTo>
                  <a:lnTo>
                    <a:pt x="6485466" y="0"/>
                  </a:lnTo>
                  <a:lnTo>
                    <a:pt x="6485466" y="1900237"/>
                  </a:lnTo>
                  <a:lnTo>
                    <a:pt x="6115050" y="2178049"/>
                  </a:lnTo>
                  <a:lnTo>
                    <a:pt x="6110816" y="2184399"/>
                  </a:lnTo>
                  <a:lnTo>
                    <a:pt x="6104466" y="2193924"/>
                  </a:lnTo>
                  <a:lnTo>
                    <a:pt x="6098116" y="2201862"/>
                  </a:lnTo>
                  <a:lnTo>
                    <a:pt x="6098116" y="2220912"/>
                  </a:lnTo>
                  <a:lnTo>
                    <a:pt x="6104466" y="2228849"/>
                  </a:lnTo>
                  <a:lnTo>
                    <a:pt x="6110816" y="2238374"/>
                  </a:lnTo>
                  <a:lnTo>
                    <a:pt x="6115050" y="2244724"/>
                  </a:lnTo>
                  <a:lnTo>
                    <a:pt x="6485466" y="2522537"/>
                  </a:lnTo>
                  <a:lnTo>
                    <a:pt x="6485466" y="6857999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200" y="396388"/>
              <a:ext cx="5140634" cy="166101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3025" y="716279"/>
            <a:ext cx="43465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Ways</a:t>
            </a:r>
            <a:r>
              <a:rPr sz="4000" spc="-45" dirty="0"/>
              <a:t> </a:t>
            </a:r>
            <a:r>
              <a:rPr sz="4000" spc="-5" dirty="0"/>
              <a:t>to</a:t>
            </a:r>
            <a:r>
              <a:rPr sz="4000" spc="-40" dirty="0"/>
              <a:t> </a:t>
            </a:r>
            <a:r>
              <a:rPr sz="4000" spc="-5" dirty="0"/>
              <a:t>go</a:t>
            </a:r>
            <a:r>
              <a:rPr sz="4000" spc="-30" dirty="0"/>
              <a:t> </a:t>
            </a:r>
            <a:r>
              <a:rPr sz="4000" spc="-5" dirty="0"/>
              <a:t>about </a:t>
            </a:r>
            <a:r>
              <a:rPr sz="4000" spc="-1105" dirty="0"/>
              <a:t> </a:t>
            </a:r>
            <a:r>
              <a:rPr sz="4000" spc="-5" dirty="0"/>
              <a:t>this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362200"/>
            <a:ext cx="5117859" cy="3733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8448" y="2577312"/>
            <a:ext cx="4932680" cy="327532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28625" marR="5080" indent="-416559">
              <a:lnSpc>
                <a:spcPts val="1800"/>
              </a:lnSpc>
              <a:spcBef>
                <a:spcPts val="360"/>
              </a:spcBef>
              <a:buClr>
                <a:srgbClr val="00C6BB"/>
              </a:buClr>
              <a:buAutoNum type="arabicPeriod"/>
              <a:tabLst>
                <a:tab pos="428625" algn="l"/>
                <a:tab pos="429259" algn="l"/>
              </a:tabLst>
            </a:pPr>
            <a:r>
              <a:rPr sz="17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Grid Search: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create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grid of all possible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hyperparameter combinations, then test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each point in the grid and test it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–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The most </a:t>
            </a:r>
            <a:r>
              <a:rPr sz="1700" spc="-459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exhaustive</a:t>
            </a:r>
            <a:r>
              <a:rPr sz="17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but</a:t>
            </a: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also</a:t>
            </a: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most</a:t>
            </a:r>
            <a:r>
              <a:rPr sz="17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expensive</a:t>
            </a:r>
            <a:endParaRPr sz="1700">
              <a:latin typeface="Century Gothic"/>
              <a:cs typeface="Century Gothic"/>
            </a:endParaRPr>
          </a:p>
          <a:p>
            <a:pPr marL="428625" marR="6350" indent="-416559">
              <a:lnSpc>
                <a:spcPct val="88700"/>
              </a:lnSpc>
              <a:spcBef>
                <a:spcPts val="910"/>
              </a:spcBef>
              <a:buClr>
                <a:srgbClr val="00C6BB"/>
              </a:buClr>
              <a:buAutoNum type="arabicPeriod"/>
              <a:tabLst>
                <a:tab pos="428625" algn="l"/>
                <a:tab pos="429259" algn="l"/>
              </a:tabLst>
            </a:pPr>
            <a:r>
              <a:rPr sz="17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Random Grid Search: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randomly sample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points from the grid of hyperparameters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and test these random points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–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Cheaper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but you may not get all the way to the true </a:t>
            </a:r>
            <a:r>
              <a:rPr sz="1700" spc="-459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best</a:t>
            </a:r>
            <a:endParaRPr sz="1700">
              <a:latin typeface="Century Gothic"/>
              <a:cs typeface="Century Gothic"/>
            </a:endParaRPr>
          </a:p>
          <a:p>
            <a:pPr marL="428625" marR="34925" indent="-416559">
              <a:lnSpc>
                <a:spcPct val="88800"/>
              </a:lnSpc>
              <a:spcBef>
                <a:spcPts val="925"/>
              </a:spcBef>
              <a:buClr>
                <a:srgbClr val="00C6BB"/>
              </a:buClr>
              <a:buAutoNum type="arabicPeriod"/>
              <a:tabLst>
                <a:tab pos="428625" algn="l"/>
                <a:tab pos="429259" algn="l"/>
              </a:tabLst>
            </a:pPr>
            <a:r>
              <a:rPr sz="17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Other Clever </a:t>
            </a:r>
            <a:r>
              <a:rPr sz="1700" b="1" dirty="0">
                <a:solidFill>
                  <a:srgbClr val="FFFFFF"/>
                </a:solidFill>
                <a:latin typeface="Century Gothic"/>
                <a:cs typeface="Century Gothic"/>
              </a:rPr>
              <a:t>Methods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for example,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exponential search, where we start with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big search area and keep trying to cut it in </a:t>
            </a:r>
            <a:r>
              <a:rPr sz="1700" spc="-459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entury Gothic"/>
                <a:cs typeface="Century Gothic"/>
              </a:rPr>
              <a:t>half</a:t>
            </a:r>
            <a:endParaRPr sz="17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20994" y="950702"/>
            <a:ext cx="4435475" cy="4961255"/>
            <a:chOff x="7120994" y="950702"/>
            <a:chExt cx="4435475" cy="4961255"/>
          </a:xfrm>
        </p:grpSpPr>
        <p:sp>
          <p:nvSpPr>
            <p:cNvPr id="9" name="object 9"/>
            <p:cNvSpPr/>
            <p:nvPr/>
          </p:nvSpPr>
          <p:spPr>
            <a:xfrm>
              <a:off x="7128932" y="958640"/>
              <a:ext cx="4419600" cy="4945380"/>
            </a:xfrm>
            <a:custGeom>
              <a:avLst/>
              <a:gdLst/>
              <a:ahLst/>
              <a:cxnLst/>
              <a:rect l="l" t="t" r="r" b="b"/>
              <a:pathLst>
                <a:path w="4419600" h="4945380">
                  <a:moveTo>
                    <a:pt x="0" y="155260"/>
                  </a:moveTo>
                  <a:lnTo>
                    <a:pt x="7915" y="106186"/>
                  </a:lnTo>
                  <a:lnTo>
                    <a:pt x="29956" y="63565"/>
                  </a:lnTo>
                  <a:lnTo>
                    <a:pt x="63565" y="29956"/>
                  </a:lnTo>
                  <a:lnTo>
                    <a:pt x="106186" y="7915"/>
                  </a:lnTo>
                  <a:lnTo>
                    <a:pt x="155260" y="0"/>
                  </a:lnTo>
                  <a:lnTo>
                    <a:pt x="4264342" y="0"/>
                  </a:lnTo>
                  <a:lnTo>
                    <a:pt x="4323758" y="11818"/>
                  </a:lnTo>
                  <a:lnTo>
                    <a:pt x="4374128" y="45474"/>
                  </a:lnTo>
                  <a:lnTo>
                    <a:pt x="4407785" y="95844"/>
                  </a:lnTo>
                  <a:lnTo>
                    <a:pt x="4419603" y="155260"/>
                  </a:lnTo>
                  <a:lnTo>
                    <a:pt x="4419603" y="4789982"/>
                  </a:lnTo>
                  <a:lnTo>
                    <a:pt x="4411688" y="4839057"/>
                  </a:lnTo>
                  <a:lnTo>
                    <a:pt x="4389647" y="4881678"/>
                  </a:lnTo>
                  <a:lnTo>
                    <a:pt x="4356038" y="4915287"/>
                  </a:lnTo>
                  <a:lnTo>
                    <a:pt x="4313417" y="4937328"/>
                  </a:lnTo>
                  <a:lnTo>
                    <a:pt x="4264342" y="4945243"/>
                  </a:lnTo>
                  <a:lnTo>
                    <a:pt x="155260" y="4945243"/>
                  </a:lnTo>
                  <a:lnTo>
                    <a:pt x="106186" y="4937328"/>
                  </a:lnTo>
                  <a:lnTo>
                    <a:pt x="63565" y="4915287"/>
                  </a:lnTo>
                  <a:lnTo>
                    <a:pt x="29956" y="4881678"/>
                  </a:lnTo>
                  <a:lnTo>
                    <a:pt x="7915" y="4839057"/>
                  </a:lnTo>
                  <a:lnTo>
                    <a:pt x="0" y="4789982"/>
                  </a:lnTo>
                  <a:lnTo>
                    <a:pt x="0" y="155260"/>
                  </a:lnTo>
                  <a:close/>
                </a:path>
              </a:pathLst>
            </a:custGeom>
            <a:ln w="1587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5337" y="1810140"/>
              <a:ext cx="3540716" cy="3271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10133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Dangers</a:t>
            </a:r>
            <a:r>
              <a:rPr sz="4000" spc="-35" dirty="0"/>
              <a:t> </a:t>
            </a:r>
            <a:r>
              <a:rPr sz="4000" spc="-5" dirty="0"/>
              <a:t>of</a:t>
            </a:r>
            <a:r>
              <a:rPr sz="4000" spc="-30" dirty="0"/>
              <a:t> </a:t>
            </a:r>
            <a:r>
              <a:rPr sz="4000" spc="-5" dirty="0"/>
              <a:t>Hyperparameter</a:t>
            </a:r>
            <a:r>
              <a:rPr sz="4000" spc="-35" dirty="0"/>
              <a:t> </a:t>
            </a:r>
            <a:r>
              <a:rPr sz="4000" spc="-5" dirty="0"/>
              <a:t>Optimization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3" y="2362200"/>
            <a:ext cx="4774257" cy="3733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4000" y="2782519"/>
            <a:ext cx="4532630" cy="286766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72745" marR="170180" indent="-360680">
              <a:lnSpc>
                <a:spcPts val="1500"/>
              </a:lnSpc>
              <a:spcBef>
                <a:spcPts val="300"/>
              </a:spcBef>
              <a:buClr>
                <a:srgbClr val="00C6BB"/>
              </a:buClr>
              <a:buFont typeface="Arial"/>
              <a:buChar char="□"/>
              <a:tabLst>
                <a:tab pos="372745" algn="l"/>
                <a:tab pos="373380" algn="l"/>
              </a:tabLst>
            </a:pP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We usually evaluate our model’s performance </a:t>
            </a:r>
            <a:r>
              <a:rPr sz="1400" spc="-3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based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on the test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set</a:t>
            </a:r>
            <a:endParaRPr sz="1400">
              <a:latin typeface="Century Gothic"/>
              <a:cs typeface="Century Gothic"/>
            </a:endParaRPr>
          </a:p>
          <a:p>
            <a:pPr marL="372745" marR="70485" indent="-360680">
              <a:lnSpc>
                <a:spcPct val="89700"/>
              </a:lnSpc>
              <a:spcBef>
                <a:spcPts val="850"/>
              </a:spcBef>
              <a:buClr>
                <a:srgbClr val="00C6BB"/>
              </a:buClr>
              <a:buFont typeface="Arial"/>
              <a:buChar char="□"/>
              <a:tabLst>
                <a:tab pos="372745" algn="l"/>
                <a:tab pos="373380" algn="l"/>
              </a:tabLst>
            </a:pP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If we do not have 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special test set (usually 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called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validation</a:t>
            </a:r>
            <a:r>
              <a:rPr sz="14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set) just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hyperparameter optimization, we can overfit to </a:t>
            </a:r>
            <a:r>
              <a:rPr sz="1400" spc="-3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test set</a:t>
            </a:r>
            <a:endParaRPr sz="1400">
              <a:latin typeface="Century Gothic"/>
              <a:cs typeface="Century Gothic"/>
            </a:endParaRPr>
          </a:p>
          <a:p>
            <a:pPr marL="372745" marR="97155" indent="-360680">
              <a:lnSpc>
                <a:spcPct val="89900"/>
              </a:lnSpc>
              <a:spcBef>
                <a:spcPts val="869"/>
              </a:spcBef>
              <a:buClr>
                <a:srgbClr val="00C6BB"/>
              </a:buClr>
              <a:buFont typeface="Arial"/>
              <a:buChar char="□"/>
              <a:tabLst>
                <a:tab pos="372745" algn="l"/>
                <a:tab pos="373380" algn="l"/>
              </a:tabLst>
            </a:pP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When we optimize over test set and not 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40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validation set, we are leaking the test set to our </a:t>
            </a:r>
            <a:r>
              <a:rPr sz="1400" spc="-3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model</a:t>
            </a:r>
            <a:endParaRPr sz="1400">
              <a:latin typeface="Century Gothic"/>
              <a:cs typeface="Century Gothic"/>
            </a:endParaRPr>
          </a:p>
          <a:p>
            <a:pPr marL="372745" marR="5080" indent="-360680">
              <a:lnSpc>
                <a:spcPct val="89700"/>
              </a:lnSpc>
              <a:spcBef>
                <a:spcPts val="875"/>
              </a:spcBef>
              <a:buClr>
                <a:srgbClr val="00C6BB"/>
              </a:buClr>
              <a:buFont typeface="Arial"/>
              <a:buChar char="□"/>
              <a:tabLst>
                <a:tab pos="372745" algn="l"/>
                <a:tab pos="373380" algn="l"/>
              </a:tabLst>
            </a:pP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Also, it can just take 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super long time. Let’s say 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I </a:t>
            </a:r>
            <a:r>
              <a:rPr sz="1400" spc="-3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have 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6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hyperparameters each with 10 values 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I </a:t>
            </a:r>
            <a:r>
              <a:rPr sz="140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want to test. Then grid search would require me 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train 10^6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=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 1,000,000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entury Gothic"/>
                <a:cs typeface="Century Gothic"/>
              </a:rPr>
              <a:t>models!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74110" y="2403475"/>
            <a:ext cx="6227445" cy="3735704"/>
            <a:chOff x="5574110" y="2403475"/>
            <a:chExt cx="6227445" cy="373570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3636" y="2413000"/>
              <a:ext cx="6208300" cy="37163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78873" y="2408237"/>
              <a:ext cx="6217920" cy="3726179"/>
            </a:xfrm>
            <a:custGeom>
              <a:avLst/>
              <a:gdLst/>
              <a:ahLst/>
              <a:cxnLst/>
              <a:rect l="l" t="t" r="r" b="b"/>
              <a:pathLst>
                <a:path w="6217920" h="3726179">
                  <a:moveTo>
                    <a:pt x="0" y="144414"/>
                  </a:moveTo>
                  <a:lnTo>
                    <a:pt x="7354" y="98768"/>
                  </a:lnTo>
                  <a:lnTo>
                    <a:pt x="27835" y="59125"/>
                  </a:lnTo>
                  <a:lnTo>
                    <a:pt x="59064" y="27863"/>
                  </a:lnTo>
                  <a:lnTo>
                    <a:pt x="98667" y="7362"/>
                  </a:lnTo>
                  <a:lnTo>
                    <a:pt x="144266" y="0"/>
                  </a:lnTo>
                  <a:lnTo>
                    <a:pt x="6073559" y="0"/>
                  </a:lnTo>
                  <a:lnTo>
                    <a:pt x="6128768" y="10992"/>
                  </a:lnTo>
                  <a:lnTo>
                    <a:pt x="6175570" y="42297"/>
                  </a:lnTo>
                  <a:lnTo>
                    <a:pt x="6206844" y="89149"/>
                  </a:lnTo>
                  <a:lnTo>
                    <a:pt x="6217825" y="144414"/>
                  </a:lnTo>
                  <a:lnTo>
                    <a:pt x="6217825" y="3581448"/>
                  </a:lnTo>
                  <a:lnTo>
                    <a:pt x="6210470" y="3627094"/>
                  </a:lnTo>
                  <a:lnTo>
                    <a:pt x="6189990" y="3666737"/>
                  </a:lnTo>
                  <a:lnTo>
                    <a:pt x="6158761" y="3697999"/>
                  </a:lnTo>
                  <a:lnTo>
                    <a:pt x="6119159" y="3718500"/>
                  </a:lnTo>
                  <a:lnTo>
                    <a:pt x="6073559" y="3725862"/>
                  </a:lnTo>
                  <a:lnTo>
                    <a:pt x="144266" y="3725862"/>
                  </a:lnTo>
                  <a:lnTo>
                    <a:pt x="98667" y="3718500"/>
                  </a:lnTo>
                  <a:lnTo>
                    <a:pt x="59064" y="3697999"/>
                  </a:lnTo>
                  <a:lnTo>
                    <a:pt x="27835" y="3666737"/>
                  </a:lnTo>
                  <a:lnTo>
                    <a:pt x="7354" y="3627094"/>
                  </a:lnTo>
                  <a:lnTo>
                    <a:pt x="0" y="3581448"/>
                  </a:lnTo>
                  <a:lnTo>
                    <a:pt x="0" y="144414"/>
                  </a:lnTo>
                  <a:close/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937" y="0"/>
            <a:ext cx="12207875" cy="6870700"/>
            <a:chOff x="-7937" y="0"/>
            <a:chExt cx="12207875" cy="687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21859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186305"/>
            </a:xfrm>
            <a:custGeom>
              <a:avLst/>
              <a:gdLst/>
              <a:ahLst/>
              <a:cxnLst/>
              <a:rect l="l" t="t" r="r" b="b"/>
              <a:pathLst>
                <a:path w="12192000" h="2186305">
                  <a:moveTo>
                    <a:pt x="12191999" y="0"/>
                  </a:moveTo>
                  <a:lnTo>
                    <a:pt x="0" y="0"/>
                  </a:lnTo>
                  <a:lnTo>
                    <a:pt x="0" y="1887537"/>
                  </a:lnTo>
                  <a:lnTo>
                    <a:pt x="1996016" y="1887537"/>
                  </a:lnTo>
                  <a:lnTo>
                    <a:pt x="2377016" y="2173287"/>
                  </a:lnTo>
                  <a:lnTo>
                    <a:pt x="2385483" y="2176462"/>
                  </a:lnTo>
                  <a:lnTo>
                    <a:pt x="2398183" y="2181225"/>
                  </a:lnTo>
                  <a:lnTo>
                    <a:pt x="2410883" y="2185987"/>
                  </a:lnTo>
                  <a:lnTo>
                    <a:pt x="2421466" y="2185987"/>
                  </a:lnTo>
                  <a:lnTo>
                    <a:pt x="2434166" y="2185987"/>
                  </a:lnTo>
                  <a:lnTo>
                    <a:pt x="2444749" y="2181225"/>
                  </a:lnTo>
                  <a:lnTo>
                    <a:pt x="2457449" y="2176462"/>
                  </a:lnTo>
                  <a:lnTo>
                    <a:pt x="2465916" y="2173287"/>
                  </a:lnTo>
                  <a:lnTo>
                    <a:pt x="2846916" y="1887537"/>
                  </a:lnTo>
                  <a:lnTo>
                    <a:pt x="12191999" y="1887537"/>
                  </a:lnTo>
                  <a:lnTo>
                    <a:pt x="12191999" y="0"/>
                  </a:lnTo>
                  <a:close/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52006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5200650"/>
            </a:xfrm>
            <a:custGeom>
              <a:avLst/>
              <a:gdLst/>
              <a:ahLst/>
              <a:cxnLst/>
              <a:rect l="l" t="t" r="r" b="b"/>
              <a:pathLst>
                <a:path w="12192000" h="5200650">
                  <a:moveTo>
                    <a:pt x="0" y="0"/>
                  </a:moveTo>
                  <a:lnTo>
                    <a:pt x="0" y="4902200"/>
                  </a:lnTo>
                  <a:lnTo>
                    <a:pt x="1996016" y="4902200"/>
                  </a:lnTo>
                  <a:lnTo>
                    <a:pt x="2377016" y="5187950"/>
                  </a:lnTo>
                  <a:lnTo>
                    <a:pt x="2385483" y="5191125"/>
                  </a:lnTo>
                  <a:lnTo>
                    <a:pt x="2398183" y="5195887"/>
                  </a:lnTo>
                  <a:lnTo>
                    <a:pt x="2410883" y="5200650"/>
                  </a:lnTo>
                  <a:lnTo>
                    <a:pt x="2421466" y="5200650"/>
                  </a:lnTo>
                  <a:lnTo>
                    <a:pt x="2434166" y="5200650"/>
                  </a:lnTo>
                  <a:lnTo>
                    <a:pt x="2444749" y="5195887"/>
                  </a:lnTo>
                  <a:lnTo>
                    <a:pt x="2457449" y="5191125"/>
                  </a:lnTo>
                  <a:lnTo>
                    <a:pt x="2465916" y="5187950"/>
                  </a:lnTo>
                  <a:lnTo>
                    <a:pt x="2846916" y="4902200"/>
                  </a:lnTo>
                  <a:lnTo>
                    <a:pt x="12191999" y="4902200"/>
                  </a:lnTo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5458" y="643463"/>
              <a:ext cx="5365750" cy="3599815"/>
            </a:xfrm>
            <a:custGeom>
              <a:avLst/>
              <a:gdLst/>
              <a:ahLst/>
              <a:cxnLst/>
              <a:rect l="l" t="t" r="r" b="b"/>
              <a:pathLst>
                <a:path w="5365750" h="3599815">
                  <a:moveTo>
                    <a:pt x="5213748" y="3599351"/>
                  </a:moveTo>
                  <a:lnTo>
                    <a:pt x="151856" y="3599351"/>
                  </a:lnTo>
                  <a:lnTo>
                    <a:pt x="103858" y="3591610"/>
                  </a:lnTo>
                  <a:lnTo>
                    <a:pt x="62172" y="3570052"/>
                  </a:lnTo>
                  <a:lnTo>
                    <a:pt x="29299" y="3537180"/>
                  </a:lnTo>
                  <a:lnTo>
                    <a:pt x="7741" y="3495493"/>
                  </a:lnTo>
                  <a:lnTo>
                    <a:pt x="0" y="3447495"/>
                  </a:lnTo>
                  <a:lnTo>
                    <a:pt x="0" y="151856"/>
                  </a:lnTo>
                  <a:lnTo>
                    <a:pt x="7741" y="103858"/>
                  </a:lnTo>
                  <a:lnTo>
                    <a:pt x="29299" y="62172"/>
                  </a:lnTo>
                  <a:lnTo>
                    <a:pt x="62172" y="29299"/>
                  </a:lnTo>
                  <a:lnTo>
                    <a:pt x="103858" y="7741"/>
                  </a:lnTo>
                  <a:lnTo>
                    <a:pt x="151856" y="0"/>
                  </a:lnTo>
                  <a:lnTo>
                    <a:pt x="5213748" y="0"/>
                  </a:lnTo>
                  <a:lnTo>
                    <a:pt x="5271861" y="11559"/>
                  </a:lnTo>
                  <a:lnTo>
                    <a:pt x="5321126" y="44477"/>
                  </a:lnTo>
                  <a:lnTo>
                    <a:pt x="5354045" y="93743"/>
                  </a:lnTo>
                  <a:lnTo>
                    <a:pt x="5365604" y="151856"/>
                  </a:lnTo>
                  <a:lnTo>
                    <a:pt x="5365604" y="3447495"/>
                  </a:lnTo>
                  <a:lnTo>
                    <a:pt x="5357863" y="3495493"/>
                  </a:lnTo>
                  <a:lnTo>
                    <a:pt x="5336305" y="3537180"/>
                  </a:lnTo>
                  <a:lnTo>
                    <a:pt x="5303432" y="3570052"/>
                  </a:lnTo>
                  <a:lnTo>
                    <a:pt x="5261746" y="3591610"/>
                  </a:lnTo>
                  <a:lnTo>
                    <a:pt x="5213748" y="359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5458" y="643463"/>
              <a:ext cx="5365750" cy="3599815"/>
            </a:xfrm>
            <a:custGeom>
              <a:avLst/>
              <a:gdLst/>
              <a:ahLst/>
              <a:cxnLst/>
              <a:rect l="l" t="t" r="r" b="b"/>
              <a:pathLst>
                <a:path w="5365750" h="3599815">
                  <a:moveTo>
                    <a:pt x="0" y="151856"/>
                  </a:moveTo>
                  <a:lnTo>
                    <a:pt x="7741" y="103858"/>
                  </a:lnTo>
                  <a:lnTo>
                    <a:pt x="29299" y="62172"/>
                  </a:lnTo>
                  <a:lnTo>
                    <a:pt x="62172" y="29299"/>
                  </a:lnTo>
                  <a:lnTo>
                    <a:pt x="103858" y="7741"/>
                  </a:lnTo>
                  <a:lnTo>
                    <a:pt x="151856" y="0"/>
                  </a:lnTo>
                  <a:lnTo>
                    <a:pt x="5213748" y="0"/>
                  </a:lnTo>
                  <a:lnTo>
                    <a:pt x="5271861" y="11559"/>
                  </a:lnTo>
                  <a:lnTo>
                    <a:pt x="5321126" y="44477"/>
                  </a:lnTo>
                  <a:lnTo>
                    <a:pt x="5354045" y="93743"/>
                  </a:lnTo>
                  <a:lnTo>
                    <a:pt x="5365604" y="151856"/>
                  </a:lnTo>
                  <a:lnTo>
                    <a:pt x="5365604" y="3447495"/>
                  </a:lnTo>
                  <a:lnTo>
                    <a:pt x="5357863" y="3495493"/>
                  </a:lnTo>
                  <a:lnTo>
                    <a:pt x="5336305" y="3537180"/>
                  </a:lnTo>
                  <a:lnTo>
                    <a:pt x="5303432" y="3570052"/>
                  </a:lnTo>
                  <a:lnTo>
                    <a:pt x="5261746" y="3591610"/>
                  </a:lnTo>
                  <a:lnTo>
                    <a:pt x="5213748" y="3599351"/>
                  </a:lnTo>
                  <a:lnTo>
                    <a:pt x="151856" y="3599351"/>
                  </a:lnTo>
                  <a:lnTo>
                    <a:pt x="103858" y="3591610"/>
                  </a:lnTo>
                  <a:lnTo>
                    <a:pt x="62172" y="3570052"/>
                  </a:lnTo>
                  <a:lnTo>
                    <a:pt x="29299" y="3537180"/>
                  </a:lnTo>
                  <a:lnTo>
                    <a:pt x="7741" y="3495493"/>
                  </a:lnTo>
                  <a:lnTo>
                    <a:pt x="0" y="3447495"/>
                  </a:lnTo>
                  <a:lnTo>
                    <a:pt x="0" y="151856"/>
                  </a:lnTo>
                  <a:close/>
                </a:path>
              </a:pathLst>
            </a:custGeom>
            <a:ln w="15874">
              <a:solidFill>
                <a:srgbClr val="0094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80932" y="643463"/>
              <a:ext cx="5365750" cy="3599815"/>
            </a:xfrm>
            <a:custGeom>
              <a:avLst/>
              <a:gdLst/>
              <a:ahLst/>
              <a:cxnLst/>
              <a:rect l="l" t="t" r="r" b="b"/>
              <a:pathLst>
                <a:path w="5365750" h="3599815">
                  <a:moveTo>
                    <a:pt x="5213748" y="3599351"/>
                  </a:moveTo>
                  <a:lnTo>
                    <a:pt x="151856" y="3599351"/>
                  </a:lnTo>
                  <a:lnTo>
                    <a:pt x="103858" y="3591610"/>
                  </a:lnTo>
                  <a:lnTo>
                    <a:pt x="62172" y="3570052"/>
                  </a:lnTo>
                  <a:lnTo>
                    <a:pt x="29299" y="3537180"/>
                  </a:lnTo>
                  <a:lnTo>
                    <a:pt x="7741" y="3495493"/>
                  </a:lnTo>
                  <a:lnTo>
                    <a:pt x="0" y="3447495"/>
                  </a:lnTo>
                  <a:lnTo>
                    <a:pt x="0" y="151856"/>
                  </a:lnTo>
                  <a:lnTo>
                    <a:pt x="7741" y="103858"/>
                  </a:lnTo>
                  <a:lnTo>
                    <a:pt x="29299" y="62172"/>
                  </a:lnTo>
                  <a:lnTo>
                    <a:pt x="62172" y="29299"/>
                  </a:lnTo>
                  <a:lnTo>
                    <a:pt x="103858" y="7741"/>
                  </a:lnTo>
                  <a:lnTo>
                    <a:pt x="151856" y="0"/>
                  </a:lnTo>
                  <a:lnTo>
                    <a:pt x="5213748" y="0"/>
                  </a:lnTo>
                  <a:lnTo>
                    <a:pt x="5271861" y="11559"/>
                  </a:lnTo>
                  <a:lnTo>
                    <a:pt x="5321127" y="44477"/>
                  </a:lnTo>
                  <a:lnTo>
                    <a:pt x="5354045" y="93743"/>
                  </a:lnTo>
                  <a:lnTo>
                    <a:pt x="5365604" y="151856"/>
                  </a:lnTo>
                  <a:lnTo>
                    <a:pt x="5365604" y="3447495"/>
                  </a:lnTo>
                  <a:lnTo>
                    <a:pt x="5357863" y="3495493"/>
                  </a:lnTo>
                  <a:lnTo>
                    <a:pt x="5336305" y="3537180"/>
                  </a:lnTo>
                  <a:lnTo>
                    <a:pt x="5303432" y="3570052"/>
                  </a:lnTo>
                  <a:lnTo>
                    <a:pt x="5261746" y="3591610"/>
                  </a:lnTo>
                  <a:lnTo>
                    <a:pt x="5213748" y="359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80932" y="643463"/>
              <a:ext cx="5365750" cy="3599815"/>
            </a:xfrm>
            <a:custGeom>
              <a:avLst/>
              <a:gdLst/>
              <a:ahLst/>
              <a:cxnLst/>
              <a:rect l="l" t="t" r="r" b="b"/>
              <a:pathLst>
                <a:path w="5365750" h="3599815">
                  <a:moveTo>
                    <a:pt x="0" y="151856"/>
                  </a:moveTo>
                  <a:lnTo>
                    <a:pt x="7741" y="103858"/>
                  </a:lnTo>
                  <a:lnTo>
                    <a:pt x="29299" y="62172"/>
                  </a:lnTo>
                  <a:lnTo>
                    <a:pt x="62172" y="29299"/>
                  </a:lnTo>
                  <a:lnTo>
                    <a:pt x="103858" y="7741"/>
                  </a:lnTo>
                  <a:lnTo>
                    <a:pt x="151856" y="0"/>
                  </a:lnTo>
                  <a:lnTo>
                    <a:pt x="5213748" y="0"/>
                  </a:lnTo>
                  <a:lnTo>
                    <a:pt x="5271861" y="11559"/>
                  </a:lnTo>
                  <a:lnTo>
                    <a:pt x="5321127" y="44477"/>
                  </a:lnTo>
                  <a:lnTo>
                    <a:pt x="5354045" y="93743"/>
                  </a:lnTo>
                  <a:lnTo>
                    <a:pt x="5365604" y="151856"/>
                  </a:lnTo>
                  <a:lnTo>
                    <a:pt x="5365604" y="3447495"/>
                  </a:lnTo>
                  <a:lnTo>
                    <a:pt x="5357863" y="3495493"/>
                  </a:lnTo>
                  <a:lnTo>
                    <a:pt x="5336305" y="3537180"/>
                  </a:lnTo>
                  <a:lnTo>
                    <a:pt x="5303432" y="3570052"/>
                  </a:lnTo>
                  <a:lnTo>
                    <a:pt x="5261746" y="3591610"/>
                  </a:lnTo>
                  <a:lnTo>
                    <a:pt x="5213748" y="3599351"/>
                  </a:lnTo>
                  <a:lnTo>
                    <a:pt x="151856" y="3599351"/>
                  </a:lnTo>
                  <a:lnTo>
                    <a:pt x="103858" y="3591610"/>
                  </a:lnTo>
                  <a:lnTo>
                    <a:pt x="62172" y="3570052"/>
                  </a:lnTo>
                  <a:lnTo>
                    <a:pt x="29299" y="3537180"/>
                  </a:lnTo>
                  <a:lnTo>
                    <a:pt x="7741" y="3495493"/>
                  </a:lnTo>
                  <a:lnTo>
                    <a:pt x="0" y="3447495"/>
                  </a:lnTo>
                  <a:lnTo>
                    <a:pt x="0" y="151856"/>
                  </a:lnTo>
                  <a:close/>
                </a:path>
              </a:pathLst>
            </a:custGeom>
            <a:ln w="15874">
              <a:solidFill>
                <a:srgbClr val="0094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4525094"/>
              <a:ext cx="12192000" cy="2332990"/>
            </a:xfrm>
            <a:custGeom>
              <a:avLst/>
              <a:gdLst/>
              <a:ahLst/>
              <a:cxnLst/>
              <a:rect l="l" t="t" r="r" b="b"/>
              <a:pathLst>
                <a:path w="12192000" h="2332990">
                  <a:moveTo>
                    <a:pt x="12191999" y="2332905"/>
                  </a:moveTo>
                  <a:lnTo>
                    <a:pt x="0" y="2332905"/>
                  </a:lnTo>
                  <a:lnTo>
                    <a:pt x="0" y="0"/>
                  </a:lnTo>
                  <a:lnTo>
                    <a:pt x="1996016" y="0"/>
                  </a:lnTo>
                  <a:lnTo>
                    <a:pt x="2377016" y="263782"/>
                  </a:lnTo>
                  <a:lnTo>
                    <a:pt x="2385483" y="266712"/>
                  </a:lnTo>
                  <a:lnTo>
                    <a:pt x="2398183" y="271109"/>
                  </a:lnTo>
                  <a:lnTo>
                    <a:pt x="2410882" y="275505"/>
                  </a:lnTo>
                  <a:lnTo>
                    <a:pt x="2434166" y="275505"/>
                  </a:lnTo>
                  <a:lnTo>
                    <a:pt x="2444749" y="271109"/>
                  </a:lnTo>
                  <a:lnTo>
                    <a:pt x="2457449" y="266712"/>
                  </a:lnTo>
                  <a:lnTo>
                    <a:pt x="2465916" y="263782"/>
                  </a:lnTo>
                  <a:lnTo>
                    <a:pt x="2846916" y="0"/>
                  </a:lnTo>
                  <a:lnTo>
                    <a:pt x="12191999" y="0"/>
                  </a:lnTo>
                  <a:lnTo>
                    <a:pt x="12191999" y="233290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4525094"/>
              <a:ext cx="12192000" cy="2332990"/>
            </a:xfrm>
            <a:custGeom>
              <a:avLst/>
              <a:gdLst/>
              <a:ahLst/>
              <a:cxnLst/>
              <a:rect l="l" t="t" r="r" b="b"/>
              <a:pathLst>
                <a:path w="12192000" h="2332990">
                  <a:moveTo>
                    <a:pt x="0" y="0"/>
                  </a:moveTo>
                  <a:lnTo>
                    <a:pt x="1996016" y="0"/>
                  </a:lnTo>
                  <a:lnTo>
                    <a:pt x="2377016" y="263782"/>
                  </a:lnTo>
                  <a:lnTo>
                    <a:pt x="2385483" y="266712"/>
                  </a:lnTo>
                  <a:lnTo>
                    <a:pt x="2398183" y="271109"/>
                  </a:lnTo>
                  <a:lnTo>
                    <a:pt x="2410882" y="275505"/>
                  </a:lnTo>
                  <a:lnTo>
                    <a:pt x="2421466" y="275505"/>
                  </a:lnTo>
                  <a:lnTo>
                    <a:pt x="2434166" y="275505"/>
                  </a:lnTo>
                  <a:lnTo>
                    <a:pt x="2444749" y="271109"/>
                  </a:lnTo>
                  <a:lnTo>
                    <a:pt x="2457449" y="266712"/>
                  </a:lnTo>
                  <a:lnTo>
                    <a:pt x="2465916" y="263782"/>
                  </a:lnTo>
                  <a:lnTo>
                    <a:pt x="2846916" y="0"/>
                  </a:lnTo>
                  <a:lnTo>
                    <a:pt x="12191999" y="0"/>
                  </a:lnTo>
                  <a:lnTo>
                    <a:pt x="12191999" y="2332905"/>
                  </a:lnTo>
                  <a:lnTo>
                    <a:pt x="0" y="2332905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" y="4536249"/>
              <a:ext cx="12188190" cy="2322195"/>
            </a:xfrm>
            <a:custGeom>
              <a:avLst/>
              <a:gdLst/>
              <a:ahLst/>
              <a:cxnLst/>
              <a:rect l="l" t="t" r="r" b="b"/>
              <a:pathLst>
                <a:path w="12188190" h="2322195">
                  <a:moveTo>
                    <a:pt x="12188190" y="3517"/>
                  </a:moveTo>
                  <a:lnTo>
                    <a:pt x="5291810" y="2180767"/>
                  </a:lnTo>
                  <a:lnTo>
                    <a:pt x="0" y="0"/>
                  </a:lnTo>
                  <a:lnTo>
                    <a:pt x="0" y="2321750"/>
                  </a:lnTo>
                  <a:lnTo>
                    <a:pt x="4845215" y="2321750"/>
                  </a:lnTo>
                  <a:lnTo>
                    <a:pt x="5633948" y="2321750"/>
                  </a:lnTo>
                  <a:lnTo>
                    <a:pt x="12188190" y="2321750"/>
                  </a:lnTo>
                  <a:lnTo>
                    <a:pt x="12188190" y="3517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201" y="4766733"/>
              <a:ext cx="10673600" cy="8811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83026" y="4916341"/>
            <a:ext cx="56184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FDFDFD"/>
                </a:solidFill>
                <a:latin typeface="Century Gothic"/>
                <a:cs typeface="Century Gothic"/>
              </a:rPr>
              <a:t>Bias/Variance</a:t>
            </a:r>
            <a:r>
              <a:rPr sz="4000" b="1" spc="-90" dirty="0">
                <a:solidFill>
                  <a:srgbClr val="FDFDFD"/>
                </a:solidFill>
                <a:latin typeface="Century Gothic"/>
                <a:cs typeface="Century Gothic"/>
              </a:rPr>
              <a:t> </a:t>
            </a:r>
            <a:r>
              <a:rPr sz="4000" b="1" spc="-5" dirty="0">
                <a:solidFill>
                  <a:srgbClr val="FDFDFD"/>
                </a:solidFill>
                <a:latin typeface="Century Gothic"/>
                <a:cs typeface="Century Gothic"/>
              </a:rPr>
              <a:t>Tradeoff</a:t>
            </a:r>
            <a:endParaRPr sz="4000">
              <a:latin typeface="Century Gothic"/>
              <a:cs typeface="Century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16900" y="710785"/>
            <a:ext cx="10420350" cy="3418204"/>
            <a:chOff x="1016900" y="710785"/>
            <a:chExt cx="10420350" cy="3418204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900" y="710785"/>
              <a:ext cx="4002360" cy="18086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0827" y="1422882"/>
              <a:ext cx="5145813" cy="20405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1627" y="1473682"/>
              <a:ext cx="5044212" cy="19389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7322" y="2530630"/>
              <a:ext cx="2201516" cy="1598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4646930" cy="6867525"/>
            <a:chOff x="-4762" y="0"/>
            <a:chExt cx="4646930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7005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637405" cy="6858000"/>
            </a:xfrm>
            <a:custGeom>
              <a:avLst/>
              <a:gdLst/>
              <a:ahLst/>
              <a:cxnLst/>
              <a:rect l="l" t="t" r="r" b="b"/>
              <a:pathLst>
                <a:path w="4637405" h="6858000">
                  <a:moveTo>
                    <a:pt x="0" y="0"/>
                  </a:moveTo>
                  <a:lnTo>
                    <a:pt x="4637004" y="0"/>
                  </a:lnTo>
                  <a:lnTo>
                    <a:pt x="4637004" y="1900237"/>
                  </a:lnTo>
                  <a:lnTo>
                    <a:pt x="4266588" y="2178049"/>
                  </a:lnTo>
                  <a:lnTo>
                    <a:pt x="4262354" y="2184399"/>
                  </a:lnTo>
                  <a:lnTo>
                    <a:pt x="4256004" y="2193924"/>
                  </a:lnTo>
                  <a:lnTo>
                    <a:pt x="4249654" y="2201862"/>
                  </a:lnTo>
                  <a:lnTo>
                    <a:pt x="4249654" y="2211387"/>
                  </a:lnTo>
                  <a:lnTo>
                    <a:pt x="4249654" y="2220912"/>
                  </a:lnTo>
                  <a:lnTo>
                    <a:pt x="4256004" y="2228849"/>
                  </a:lnTo>
                  <a:lnTo>
                    <a:pt x="4262354" y="2238374"/>
                  </a:lnTo>
                  <a:lnTo>
                    <a:pt x="4266588" y="2244724"/>
                  </a:lnTo>
                  <a:lnTo>
                    <a:pt x="4637004" y="2522537"/>
                  </a:lnTo>
                  <a:lnTo>
                    <a:pt x="4637004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714" y="1749425"/>
              <a:ext cx="3545811" cy="43427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4539" y="1806828"/>
            <a:ext cx="3239135" cy="17132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200"/>
              </a:spcBef>
            </a:pPr>
            <a:r>
              <a:rPr spc="-10" dirty="0"/>
              <a:t>More </a:t>
            </a:r>
            <a:r>
              <a:rPr spc="-5" dirty="0"/>
              <a:t> Bias/Variance  Tradeoff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220147" y="1315484"/>
            <a:ext cx="6388735" cy="4054475"/>
            <a:chOff x="5220147" y="1315484"/>
            <a:chExt cx="6388735" cy="40544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0147" y="1315484"/>
              <a:ext cx="6388712" cy="40538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0472" y="1375809"/>
              <a:ext cx="6268062" cy="39332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75709" y="1371046"/>
              <a:ext cx="6277610" cy="3943350"/>
            </a:xfrm>
            <a:custGeom>
              <a:avLst/>
              <a:gdLst/>
              <a:ahLst/>
              <a:cxnLst/>
              <a:rect l="l" t="t" r="r" b="b"/>
              <a:pathLst>
                <a:path w="6277609" h="3943350">
                  <a:moveTo>
                    <a:pt x="0" y="152820"/>
                  </a:moveTo>
                  <a:lnTo>
                    <a:pt x="7783" y="104517"/>
                  </a:lnTo>
                  <a:lnTo>
                    <a:pt x="29458" y="62566"/>
                  </a:lnTo>
                  <a:lnTo>
                    <a:pt x="62510" y="29485"/>
                  </a:lnTo>
                  <a:lnTo>
                    <a:pt x="104423" y="7790"/>
                  </a:lnTo>
                  <a:lnTo>
                    <a:pt x="152682" y="0"/>
                  </a:lnTo>
                  <a:lnTo>
                    <a:pt x="6124903" y="0"/>
                  </a:lnTo>
                  <a:lnTo>
                    <a:pt x="6183333" y="11632"/>
                  </a:lnTo>
                  <a:lnTo>
                    <a:pt x="6232866" y="44759"/>
                  </a:lnTo>
                  <a:lnTo>
                    <a:pt x="6265964" y="94338"/>
                  </a:lnTo>
                  <a:lnTo>
                    <a:pt x="6277587" y="152820"/>
                  </a:lnTo>
                  <a:lnTo>
                    <a:pt x="6277587" y="3789913"/>
                  </a:lnTo>
                  <a:lnTo>
                    <a:pt x="6269803" y="3838216"/>
                  </a:lnTo>
                  <a:lnTo>
                    <a:pt x="6248128" y="3880167"/>
                  </a:lnTo>
                  <a:lnTo>
                    <a:pt x="6215076" y="3913248"/>
                  </a:lnTo>
                  <a:lnTo>
                    <a:pt x="6173163" y="3934943"/>
                  </a:lnTo>
                  <a:lnTo>
                    <a:pt x="6124903" y="3942733"/>
                  </a:lnTo>
                  <a:lnTo>
                    <a:pt x="152682" y="3942733"/>
                  </a:lnTo>
                  <a:lnTo>
                    <a:pt x="104423" y="3934943"/>
                  </a:lnTo>
                  <a:lnTo>
                    <a:pt x="62510" y="3913248"/>
                  </a:lnTo>
                  <a:lnTo>
                    <a:pt x="29458" y="3880167"/>
                  </a:lnTo>
                  <a:lnTo>
                    <a:pt x="7783" y="3838216"/>
                  </a:lnTo>
                  <a:lnTo>
                    <a:pt x="0" y="3789913"/>
                  </a:lnTo>
                  <a:lnTo>
                    <a:pt x="0" y="152820"/>
                  </a:lnTo>
                  <a:close/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69989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What</a:t>
            </a:r>
            <a:r>
              <a:rPr sz="4000" spc="-30" dirty="0"/>
              <a:t> </a:t>
            </a:r>
            <a:r>
              <a:rPr sz="4000" spc="-5" dirty="0"/>
              <a:t>do</a:t>
            </a:r>
            <a:r>
              <a:rPr sz="4000" spc="-15" dirty="0"/>
              <a:t> </a:t>
            </a:r>
            <a:r>
              <a:rPr sz="4000" spc="-5" dirty="0"/>
              <a:t>all</a:t>
            </a:r>
            <a:r>
              <a:rPr sz="4000" spc="-15" dirty="0"/>
              <a:t> </a:t>
            </a:r>
            <a:r>
              <a:rPr sz="4000" spc="-10" dirty="0"/>
              <a:t>these</a:t>
            </a:r>
            <a:r>
              <a:rPr sz="4000" spc="-25" dirty="0"/>
              <a:t> </a:t>
            </a:r>
            <a:r>
              <a:rPr sz="4000" spc="-10" dirty="0"/>
              <a:t>imports</a:t>
            </a:r>
            <a:r>
              <a:rPr sz="4000" spc="-20" dirty="0"/>
              <a:t> </a:t>
            </a:r>
            <a:r>
              <a:rPr sz="4000" spc="-5" dirty="0"/>
              <a:t>do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184075" y="1761712"/>
            <a:ext cx="11824335" cy="4709160"/>
            <a:chOff x="184075" y="1761712"/>
            <a:chExt cx="11824335" cy="4709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75" y="2425336"/>
              <a:ext cx="11823849" cy="40451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8298" y="1761712"/>
              <a:ext cx="6488546" cy="2402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75285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Let’s</a:t>
            </a:r>
            <a:r>
              <a:rPr sz="4000" spc="-30" dirty="0"/>
              <a:t> </a:t>
            </a:r>
            <a:r>
              <a:rPr sz="4000" spc="-5" dirty="0"/>
              <a:t>break</a:t>
            </a:r>
            <a:r>
              <a:rPr sz="4000" spc="-15" dirty="0"/>
              <a:t> </a:t>
            </a:r>
            <a:r>
              <a:rPr sz="4000" spc="-10" dirty="0"/>
              <a:t>this</a:t>
            </a:r>
            <a:r>
              <a:rPr sz="4000" spc="-20" dirty="0"/>
              <a:t> </a:t>
            </a:r>
            <a:r>
              <a:rPr sz="4000" spc="-5" dirty="0"/>
              <a:t>down</a:t>
            </a:r>
            <a:r>
              <a:rPr sz="4000" spc="-20" dirty="0"/>
              <a:t> </a:t>
            </a:r>
            <a:r>
              <a:rPr sz="4000" spc="-10" dirty="0"/>
              <a:t>into</a:t>
            </a:r>
            <a:r>
              <a:rPr sz="4000" spc="-20" dirty="0"/>
              <a:t> </a:t>
            </a:r>
            <a:r>
              <a:rPr sz="4000" spc="-5" dirty="0"/>
              <a:t>parts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654877" y="2250109"/>
            <a:ext cx="9598660" cy="4255135"/>
            <a:chOff x="654877" y="2250109"/>
            <a:chExt cx="9598660" cy="42551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877" y="2250109"/>
              <a:ext cx="9598439" cy="42550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677" y="2300909"/>
              <a:ext cx="9496838" cy="4153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58324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Python</a:t>
            </a:r>
            <a:r>
              <a:rPr sz="4000" spc="-50" dirty="0"/>
              <a:t> </a:t>
            </a:r>
            <a:r>
              <a:rPr sz="4000" spc="-5" dirty="0"/>
              <a:t>Standard</a:t>
            </a:r>
            <a:r>
              <a:rPr sz="4000" spc="-45" dirty="0"/>
              <a:t> </a:t>
            </a:r>
            <a:r>
              <a:rPr sz="4000" spc="-5" dirty="0"/>
              <a:t>Library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200" y="2270878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0142" y="2779826"/>
            <a:ext cx="10339705" cy="217614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  <a:tabLst>
                <a:tab pos="377825" algn="l"/>
              </a:tabLst>
            </a:pPr>
            <a:r>
              <a:rPr sz="1800" spc="-10" dirty="0">
                <a:solidFill>
                  <a:srgbClr val="00C6BB"/>
                </a:solidFill>
                <a:latin typeface="Arial"/>
                <a:cs typeface="Arial"/>
              </a:rPr>
              <a:t>□	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Set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of useful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functions/classes that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are included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in python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straight out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of the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box</a:t>
            </a:r>
            <a:endParaRPr sz="1800">
              <a:latin typeface="Century Gothic"/>
              <a:cs typeface="Century Gothic"/>
            </a:endParaRPr>
          </a:p>
          <a:p>
            <a:pPr marL="378460" indent="-366395">
              <a:lnSpc>
                <a:spcPct val="100000"/>
              </a:lnSpc>
              <a:spcBef>
                <a:spcPts val="975"/>
              </a:spcBef>
              <a:buClr>
                <a:srgbClr val="00C6BB"/>
              </a:buClr>
              <a:buFont typeface="Arial"/>
              <a:buChar char="□"/>
              <a:tabLst>
                <a:tab pos="377825" algn="l"/>
                <a:tab pos="379095" algn="l"/>
              </a:tabLst>
            </a:pPr>
            <a:r>
              <a:rPr sz="18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Math:</a:t>
            </a:r>
            <a:r>
              <a:rPr sz="1800" b="1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contains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useful math</a:t>
            </a:r>
            <a:r>
              <a:rPr sz="1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operations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and constants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(think sin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or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cos or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pi)</a:t>
            </a:r>
            <a:endParaRPr sz="1800">
              <a:latin typeface="Century Gothic"/>
              <a:cs typeface="Century Gothic"/>
            </a:endParaRPr>
          </a:p>
          <a:p>
            <a:pPr marL="378460" marR="5080" indent="-366395">
              <a:lnSpc>
                <a:spcPct val="101400"/>
              </a:lnSpc>
              <a:spcBef>
                <a:spcPts val="960"/>
              </a:spcBef>
              <a:buClr>
                <a:srgbClr val="00C6BB"/>
              </a:buClr>
              <a:buFont typeface="Arial"/>
              <a:buChar char="□"/>
              <a:tabLst>
                <a:tab pos="377825" algn="l"/>
                <a:tab pos="379095" algn="l"/>
              </a:tabLst>
            </a:pPr>
            <a:r>
              <a:rPr sz="18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Calendar/Datetime:</a:t>
            </a:r>
            <a:r>
              <a:rPr sz="18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provide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convenient interface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work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with dates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(for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example, if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we </a:t>
            </a:r>
            <a:r>
              <a:rPr sz="1800" spc="-48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want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to extract the month/day/year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from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 string)</a:t>
            </a:r>
            <a:endParaRPr sz="1800">
              <a:latin typeface="Century Gothic"/>
              <a:cs typeface="Century Gothic"/>
            </a:endParaRPr>
          </a:p>
          <a:p>
            <a:pPr marL="378460" marR="419734" indent="-366395">
              <a:lnSpc>
                <a:spcPct val="101400"/>
              </a:lnSpc>
              <a:spcBef>
                <a:spcPts val="945"/>
              </a:spcBef>
              <a:buClr>
                <a:srgbClr val="00C6BB"/>
              </a:buClr>
              <a:buFont typeface="Arial"/>
              <a:buChar char="□"/>
              <a:tabLst>
                <a:tab pos="377825" algn="l"/>
                <a:tab pos="379095" algn="l"/>
              </a:tabLst>
            </a:pPr>
            <a:r>
              <a:rPr sz="18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Itertools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: provides tools to work with python iterables (for example, if we want to get all </a:t>
            </a:r>
            <a:r>
              <a:rPr sz="1800" spc="-48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combinations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of elements from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two lists we can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use itertools.product)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38895" y="123134"/>
            <a:ext cx="4460875" cy="1741170"/>
            <a:chOff x="7138895" y="123134"/>
            <a:chExt cx="4460875" cy="17411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8895" y="123134"/>
              <a:ext cx="4460353" cy="17405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9695" y="173933"/>
              <a:ext cx="4358753" cy="1638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47942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Basic</a:t>
            </a:r>
            <a:r>
              <a:rPr sz="4000" spc="-50" dirty="0"/>
              <a:t> </a:t>
            </a:r>
            <a:r>
              <a:rPr sz="4000" spc="-5" dirty="0"/>
              <a:t>Data</a:t>
            </a:r>
            <a:r>
              <a:rPr sz="4000" spc="-45" dirty="0"/>
              <a:t> </a:t>
            </a:r>
            <a:r>
              <a:rPr sz="4000" spc="-5" dirty="0"/>
              <a:t>Libraries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" y="1862400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7003" y="2417069"/>
            <a:ext cx="10365740" cy="26047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78460" marR="691515" indent="-366395">
              <a:lnSpc>
                <a:spcPct val="101400"/>
              </a:lnSpc>
              <a:spcBef>
                <a:spcPts val="70"/>
              </a:spcBef>
              <a:tabLst>
                <a:tab pos="377825" algn="l"/>
              </a:tabLst>
            </a:pPr>
            <a:r>
              <a:rPr sz="1800" spc="-10" dirty="0">
                <a:solidFill>
                  <a:srgbClr val="00C6BB"/>
                </a:solidFill>
                <a:latin typeface="Arial"/>
                <a:cs typeface="Arial"/>
              </a:rPr>
              <a:t>□	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These libraries have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lot of the commonly used data-science functionalities already </a:t>
            </a:r>
            <a:r>
              <a:rPr sz="1800" spc="-48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worked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out (and are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much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faster than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implementing them yourselves.</a:t>
            </a:r>
            <a:endParaRPr sz="1800">
              <a:latin typeface="Century Gothic"/>
              <a:cs typeface="Century Gothic"/>
            </a:endParaRPr>
          </a:p>
          <a:p>
            <a:pPr marL="378460" marR="432434" indent="-366395">
              <a:lnSpc>
                <a:spcPct val="101400"/>
              </a:lnSpc>
              <a:spcBef>
                <a:spcPts val="945"/>
              </a:spcBef>
              <a:buClr>
                <a:srgbClr val="00C6BB"/>
              </a:buClr>
              <a:buFont typeface="Arial"/>
              <a:buChar char="□"/>
              <a:tabLst>
                <a:tab pos="377825" algn="l"/>
                <a:tab pos="379095" algn="l"/>
              </a:tabLst>
            </a:pPr>
            <a:r>
              <a:rPr sz="18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Pandas: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awesome library to work with tabular data. Allows us to store different types of </a:t>
            </a:r>
            <a:r>
              <a:rPr sz="1800" spc="-48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together in an organized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way and easily save/load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data with files.</a:t>
            </a:r>
            <a:endParaRPr sz="1800">
              <a:latin typeface="Century Gothic"/>
              <a:cs typeface="Century Gothic"/>
            </a:endParaRPr>
          </a:p>
          <a:p>
            <a:pPr marL="378460" marR="5080" indent="-366395">
              <a:lnSpc>
                <a:spcPct val="101000"/>
              </a:lnSpc>
              <a:spcBef>
                <a:spcPts val="950"/>
              </a:spcBef>
              <a:buClr>
                <a:srgbClr val="00C6BB"/>
              </a:buClr>
              <a:buFont typeface="Arial"/>
              <a:buChar char="□"/>
              <a:tabLst>
                <a:tab pos="377825" algn="l"/>
                <a:tab pos="379095" algn="l"/>
              </a:tabLst>
            </a:pPr>
            <a:r>
              <a:rPr sz="18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Numpy: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probably the most popular linear algebra library in python. This library is very useful </a:t>
            </a:r>
            <a:r>
              <a:rPr sz="1800" spc="-48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whenever we are working with matrices of numbers. It has many useful functions like the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inverse,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eigenvalue decompositions,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or even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calculating the mean/variance.</a:t>
            </a:r>
            <a:endParaRPr sz="1800">
              <a:latin typeface="Century Gothic"/>
              <a:cs typeface="Century Gothic"/>
            </a:endParaRPr>
          </a:p>
          <a:p>
            <a:pPr marL="378460" indent="-366395">
              <a:lnSpc>
                <a:spcPct val="100000"/>
              </a:lnSpc>
              <a:spcBef>
                <a:spcPts val="975"/>
              </a:spcBef>
              <a:buClr>
                <a:srgbClr val="00C6BB"/>
              </a:buClr>
              <a:buFont typeface="Arial"/>
              <a:buChar char="□"/>
              <a:tabLst>
                <a:tab pos="377825" algn="l"/>
                <a:tab pos="379095" algn="l"/>
              </a:tabLst>
            </a:pPr>
            <a:r>
              <a:rPr sz="18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Matplotlib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  <a:r>
              <a:rPr sz="1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Quick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library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making</a:t>
            </a: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plots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python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38895" y="136018"/>
            <a:ext cx="4460875" cy="6619240"/>
            <a:chOff x="7138895" y="136018"/>
            <a:chExt cx="4460875" cy="66192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8895" y="136018"/>
              <a:ext cx="4460353" cy="17408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9695" y="186818"/>
              <a:ext cx="4358753" cy="16392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0107" y="4668934"/>
              <a:ext cx="3707295" cy="2086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47605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More</a:t>
            </a:r>
            <a:r>
              <a:rPr sz="4000" spc="-55" dirty="0"/>
              <a:t> </a:t>
            </a:r>
            <a:r>
              <a:rPr sz="4000" spc="-5" dirty="0"/>
              <a:t>Data</a:t>
            </a:r>
            <a:r>
              <a:rPr sz="4000" spc="-45" dirty="0"/>
              <a:t> </a:t>
            </a:r>
            <a:r>
              <a:rPr sz="4000" spc="-5" dirty="0"/>
              <a:t>Libraries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200" y="2270878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0142" y="3314179"/>
            <a:ext cx="10353675" cy="150177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377825" algn="l"/>
              </a:tabLst>
            </a:pPr>
            <a:r>
              <a:rPr sz="1800" spc="-10" dirty="0">
                <a:solidFill>
                  <a:srgbClr val="00C6BB"/>
                </a:solidFill>
                <a:latin typeface="Arial"/>
                <a:cs typeface="Arial"/>
              </a:rPr>
              <a:t>□	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These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libraries are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less commonly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used then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the previous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set, but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extend their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functionality</a:t>
            </a:r>
            <a:endParaRPr sz="1800">
              <a:latin typeface="Century Gothic"/>
              <a:cs typeface="Century Gothic"/>
            </a:endParaRPr>
          </a:p>
          <a:p>
            <a:pPr marL="378460" marR="5080" indent="-366395">
              <a:lnSpc>
                <a:spcPct val="101400"/>
              </a:lnSpc>
              <a:spcBef>
                <a:spcPts val="960"/>
              </a:spcBef>
              <a:buClr>
                <a:srgbClr val="00C6BB"/>
              </a:buClr>
              <a:buFont typeface="Arial"/>
              <a:buChar char="□"/>
              <a:tabLst>
                <a:tab pos="377825" algn="l"/>
                <a:tab pos="379095" algn="l"/>
              </a:tabLst>
            </a:pPr>
            <a:r>
              <a:rPr sz="18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Scipy: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an extension of numpy to have even more functionality. “if it’s covered in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general </a:t>
            </a:r>
            <a:r>
              <a:rPr sz="1800" spc="-48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textbook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on numerical computing,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it’s probably implemented in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SciPy”</a:t>
            </a:r>
            <a:endParaRPr sz="1800">
              <a:latin typeface="Century Gothic"/>
              <a:cs typeface="Century Gothic"/>
            </a:endParaRPr>
          </a:p>
          <a:p>
            <a:pPr marL="378460" indent="-366395">
              <a:lnSpc>
                <a:spcPct val="100000"/>
              </a:lnSpc>
              <a:spcBef>
                <a:spcPts val="975"/>
              </a:spcBef>
              <a:buClr>
                <a:srgbClr val="00C6BB"/>
              </a:buClr>
              <a:buFont typeface="Arial"/>
              <a:buChar char="□"/>
              <a:tabLst>
                <a:tab pos="377825" algn="l"/>
                <a:tab pos="379095" algn="l"/>
              </a:tabLst>
            </a:pPr>
            <a:r>
              <a:rPr sz="1800" b="1" dirty="0">
                <a:solidFill>
                  <a:srgbClr val="FFFFFF"/>
                </a:solidFill>
                <a:latin typeface="Century Gothic"/>
                <a:cs typeface="Century Gothic"/>
              </a:rPr>
              <a:t>Statsmodels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allows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us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estimate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statistical models</a:t>
            </a:r>
            <a:r>
              <a:rPr sz="1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perform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commons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statistical tests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85346" y="510535"/>
            <a:ext cx="4869815" cy="1162685"/>
            <a:chOff x="6085346" y="510535"/>
            <a:chExt cx="4869815" cy="116268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5346" y="510535"/>
              <a:ext cx="4869429" cy="11621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6146" y="561335"/>
              <a:ext cx="4767828" cy="1060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700" y="463177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525" y="803707"/>
            <a:ext cx="28702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Scikit-Learn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530" y="1257714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472" y="2304825"/>
            <a:ext cx="10312400" cy="149987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75"/>
              </a:spcBef>
              <a:buClr>
                <a:srgbClr val="00C6BB"/>
              </a:buClr>
              <a:buFont typeface="Arial"/>
              <a:buChar char="□"/>
              <a:tabLst>
                <a:tab pos="377825" algn="l"/>
                <a:tab pos="379095" algn="l"/>
              </a:tabLst>
            </a:pP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Scikit-Learn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contains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most</a:t>
            </a:r>
            <a:r>
              <a:rPr sz="1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of the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machine</a:t>
            </a:r>
            <a:r>
              <a:rPr sz="1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learning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functionality that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we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could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want</a:t>
            </a:r>
            <a:endParaRPr sz="1800">
              <a:latin typeface="Century Gothic"/>
              <a:cs typeface="Century Gothic"/>
            </a:endParaRPr>
          </a:p>
          <a:p>
            <a:pPr marL="378460" indent="-366395">
              <a:lnSpc>
                <a:spcPct val="100000"/>
              </a:lnSpc>
              <a:spcBef>
                <a:spcPts val="975"/>
              </a:spcBef>
              <a:buClr>
                <a:srgbClr val="00C6BB"/>
              </a:buClr>
              <a:buFont typeface="Arial"/>
              <a:buChar char="□"/>
              <a:tabLst>
                <a:tab pos="377825" algn="l"/>
                <a:tab pos="379095" algn="l"/>
              </a:tabLst>
            </a:pP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Notice</a:t>
            </a:r>
            <a:r>
              <a:rPr sz="1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most</a:t>
            </a:r>
            <a:r>
              <a:rPr sz="1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our</a:t>
            </a:r>
            <a:r>
              <a:rPr sz="1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imports</a:t>
            </a:r>
            <a:endParaRPr sz="1800">
              <a:latin typeface="Century Gothic"/>
              <a:cs typeface="Century Gothic"/>
            </a:endParaRPr>
          </a:p>
          <a:p>
            <a:pPr marL="378460" marR="5080" indent="-366395">
              <a:lnSpc>
                <a:spcPct val="101400"/>
              </a:lnSpc>
              <a:spcBef>
                <a:spcPts val="960"/>
              </a:spcBef>
              <a:buClr>
                <a:srgbClr val="00C6BB"/>
              </a:buClr>
              <a:buFont typeface="Arial"/>
              <a:buChar char="□"/>
              <a:tabLst>
                <a:tab pos="377825" algn="l"/>
                <a:tab pos="379095" algn="l"/>
              </a:tabLst>
            </a:pP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The great part about scikit-learn is that we can do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lot of experiments doing basically the </a:t>
            </a:r>
            <a:r>
              <a:rPr sz="1800" spc="-48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same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(small amount of) code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35721" y="67166"/>
            <a:ext cx="8443595" cy="6484620"/>
            <a:chOff x="3335721" y="67166"/>
            <a:chExt cx="8443595" cy="64846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5721" y="67166"/>
              <a:ext cx="8443251" cy="17550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6521" y="117965"/>
              <a:ext cx="8341651" cy="16534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1346" y="3617998"/>
              <a:ext cx="5697842" cy="2933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12201525" cy="5213350"/>
            <a:chOff x="-4762" y="0"/>
            <a:chExt cx="12201525" cy="5213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3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5203825"/>
            </a:xfrm>
            <a:custGeom>
              <a:avLst/>
              <a:gdLst/>
              <a:ahLst/>
              <a:cxnLst/>
              <a:rect l="l" t="t" r="r" b="b"/>
              <a:pathLst>
                <a:path w="12192000" h="5203825">
                  <a:moveTo>
                    <a:pt x="0" y="0"/>
                  </a:moveTo>
                  <a:lnTo>
                    <a:pt x="12191999" y="0"/>
                  </a:lnTo>
                  <a:lnTo>
                    <a:pt x="12191999" y="4905375"/>
                  </a:lnTo>
                  <a:lnTo>
                    <a:pt x="10195982" y="4905375"/>
                  </a:lnTo>
                  <a:lnTo>
                    <a:pt x="9814982" y="5191125"/>
                  </a:lnTo>
                  <a:lnTo>
                    <a:pt x="9806516" y="5194300"/>
                  </a:lnTo>
                  <a:lnTo>
                    <a:pt x="9793816" y="5199062"/>
                  </a:lnTo>
                  <a:lnTo>
                    <a:pt x="9781116" y="5203825"/>
                  </a:lnTo>
                  <a:lnTo>
                    <a:pt x="9770532" y="5203825"/>
                  </a:lnTo>
                  <a:lnTo>
                    <a:pt x="9757832" y="5203825"/>
                  </a:lnTo>
                  <a:lnTo>
                    <a:pt x="9747249" y="5199062"/>
                  </a:lnTo>
                  <a:lnTo>
                    <a:pt x="9734549" y="5194300"/>
                  </a:lnTo>
                  <a:lnTo>
                    <a:pt x="9726082" y="5191125"/>
                  </a:lnTo>
                  <a:lnTo>
                    <a:pt x="9345082" y="4905375"/>
                  </a:lnTo>
                  <a:lnTo>
                    <a:pt x="0" y="49053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200" y="2900596"/>
              <a:ext cx="10663018" cy="1570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82906" y="3611587"/>
            <a:ext cx="8806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FDFDFD"/>
                </a:solidFill>
                <a:latin typeface="Century Gothic"/>
                <a:cs typeface="Century Gothic"/>
              </a:rPr>
              <a:t>Hyperparameter</a:t>
            </a:r>
            <a:r>
              <a:rPr sz="4800" b="1" spc="-95" dirty="0">
                <a:solidFill>
                  <a:srgbClr val="FDFDFD"/>
                </a:solidFill>
                <a:latin typeface="Century Gothic"/>
                <a:cs typeface="Century Gothic"/>
              </a:rPr>
              <a:t> </a:t>
            </a:r>
            <a:r>
              <a:rPr sz="4800" b="1" spc="-5" dirty="0">
                <a:solidFill>
                  <a:srgbClr val="FDFDFD"/>
                </a:solidFill>
                <a:latin typeface="Century Gothic"/>
                <a:cs typeface="Century Gothic"/>
              </a:rPr>
              <a:t>Optimization</a:t>
            </a:r>
            <a:endParaRPr sz="4800">
              <a:latin typeface="Century Gothic"/>
              <a:cs typeface="Century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200" y="5230401"/>
            <a:ext cx="10663018" cy="5355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83530" y="5297457"/>
            <a:ext cx="500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Brief</a:t>
            </a:r>
            <a:r>
              <a:rPr sz="18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Review</a:t>
            </a:r>
            <a:r>
              <a:rPr sz="18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Hyperparameter</a:t>
            </a:r>
            <a:r>
              <a:rPr sz="18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Optimization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27330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Core</a:t>
            </a:r>
            <a:r>
              <a:rPr sz="4000" spc="-95" dirty="0"/>
              <a:t> </a:t>
            </a:r>
            <a:r>
              <a:rPr sz="4000" spc="-5" dirty="0"/>
              <a:t>Ideas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6057" y="3042386"/>
            <a:ext cx="10244455" cy="19761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1165" marR="113664" indent="-419100">
              <a:lnSpc>
                <a:spcPct val="100699"/>
              </a:lnSpc>
              <a:spcBef>
                <a:spcPts val="85"/>
              </a:spcBef>
              <a:buClr>
                <a:srgbClr val="00C6BB"/>
              </a:buClr>
              <a:buAutoNum type="arabicPeriod"/>
              <a:tabLst>
                <a:tab pos="431165" algn="l"/>
                <a:tab pos="431800" algn="l"/>
              </a:tabLst>
            </a:pP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When defining the model we make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LOT of decisions (examples: type of regularization, </a:t>
            </a:r>
            <a:r>
              <a:rPr sz="1800" spc="-48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amount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of regularization, etc.)</a:t>
            </a:r>
            <a:endParaRPr sz="1800">
              <a:latin typeface="Century Gothic"/>
              <a:cs typeface="Century Gothic"/>
            </a:endParaRPr>
          </a:p>
          <a:p>
            <a:pPr marL="888365" lvl="1" indent="-455930">
              <a:lnSpc>
                <a:spcPct val="100000"/>
              </a:lnSpc>
              <a:spcBef>
                <a:spcPts val="940"/>
              </a:spcBef>
              <a:buClr>
                <a:srgbClr val="00C6BB"/>
              </a:buClr>
              <a:buAutoNum type="alphaLcParenR"/>
              <a:tabLst>
                <a:tab pos="888365" algn="l"/>
                <a:tab pos="889000" algn="l"/>
              </a:tabLst>
            </a:pP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We</a:t>
            </a:r>
            <a:r>
              <a:rPr sz="16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call</a:t>
            </a:r>
            <a:r>
              <a:rPr sz="16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these</a:t>
            </a:r>
            <a:r>
              <a:rPr sz="16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non-learned</a:t>
            </a:r>
            <a:r>
              <a:rPr sz="16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parameters</a:t>
            </a:r>
            <a:r>
              <a:rPr sz="1600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hyperparameters</a:t>
            </a:r>
            <a:endParaRPr sz="1600">
              <a:latin typeface="Century Gothic"/>
              <a:cs typeface="Century Gothic"/>
            </a:endParaRPr>
          </a:p>
          <a:p>
            <a:pPr marL="888365" lvl="1" indent="-455930">
              <a:lnSpc>
                <a:spcPct val="100000"/>
              </a:lnSpc>
              <a:spcBef>
                <a:spcPts val="930"/>
              </a:spcBef>
              <a:buClr>
                <a:srgbClr val="00C6BB"/>
              </a:buClr>
              <a:buAutoNum type="alphaLcParenR"/>
              <a:tabLst>
                <a:tab pos="888365" algn="l"/>
                <a:tab pos="889000" algn="l"/>
              </a:tabLst>
            </a:pP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These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hyperparameters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have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large impact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on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our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final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learned model</a:t>
            </a:r>
            <a:endParaRPr sz="1600">
              <a:latin typeface="Century Gothic"/>
              <a:cs typeface="Century Gothic"/>
            </a:endParaRPr>
          </a:p>
          <a:p>
            <a:pPr marL="431165" marR="5080" indent="-419100">
              <a:lnSpc>
                <a:spcPct val="101400"/>
              </a:lnSpc>
              <a:spcBef>
                <a:spcPts val="935"/>
              </a:spcBef>
              <a:buClr>
                <a:srgbClr val="00C6BB"/>
              </a:buClr>
              <a:buAutoNum type="arabicPeriod"/>
              <a:tabLst>
                <a:tab pos="431165" algn="l"/>
                <a:tab pos="431800" algn="l"/>
              </a:tabLst>
            </a:pP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While we can make some educated guesses, we can also optimize these parameters for </a:t>
            </a:r>
            <a:r>
              <a:rPr sz="1800" spc="-48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our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dataset by just trying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 bunch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of them out and picking the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best one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7716" y="230776"/>
            <a:ext cx="3903769" cy="25941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625</Words>
  <Application>Microsoft Macintosh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Office Theme</vt:lpstr>
      <vt:lpstr>PowerPoint Presentation</vt:lpstr>
      <vt:lpstr>What do all these imports do</vt:lpstr>
      <vt:lpstr>Let’s break this down into parts</vt:lpstr>
      <vt:lpstr>Python Standard Library</vt:lpstr>
      <vt:lpstr>Basic Data Libraries</vt:lpstr>
      <vt:lpstr>More Data Libraries</vt:lpstr>
      <vt:lpstr>Scikit-Learn</vt:lpstr>
      <vt:lpstr>PowerPoint Presentation</vt:lpstr>
      <vt:lpstr>Core Ideas</vt:lpstr>
      <vt:lpstr>Ways to go about  this</vt:lpstr>
      <vt:lpstr>Dangers of Hyperparameter Optimization</vt:lpstr>
      <vt:lpstr>PowerPoint Presentation</vt:lpstr>
      <vt:lpstr>More  Bias/Variance  Tradeoff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Patel, Sadiq Yusuf</cp:lastModifiedBy>
  <cp:revision>1</cp:revision>
  <dcterms:created xsi:type="dcterms:W3CDTF">2022-01-06T00:55:07Z</dcterms:created>
  <dcterms:modified xsi:type="dcterms:W3CDTF">2022-01-06T01:07:59Z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